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08" r:id="rId3"/>
    <p:sldId id="267" r:id="rId4"/>
    <p:sldId id="268" r:id="rId5"/>
    <p:sldId id="262" r:id="rId6"/>
    <p:sldId id="257" r:id="rId7"/>
    <p:sldId id="263" r:id="rId8"/>
    <p:sldId id="264" r:id="rId9"/>
    <p:sldId id="266" r:id="rId10"/>
    <p:sldId id="265" r:id="rId11"/>
    <p:sldId id="270" r:id="rId12"/>
    <p:sldId id="279" r:id="rId13"/>
    <p:sldId id="278" r:id="rId14"/>
    <p:sldId id="309" r:id="rId15"/>
    <p:sldId id="285" r:id="rId16"/>
    <p:sldId id="288" r:id="rId17"/>
    <p:sldId id="259" r:id="rId18"/>
    <p:sldId id="297" r:id="rId19"/>
    <p:sldId id="299" r:id="rId20"/>
    <p:sldId id="290" r:id="rId21"/>
    <p:sldId id="293" r:id="rId22"/>
    <p:sldId id="295" r:id="rId23"/>
    <p:sldId id="310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73002" autoAdjust="0"/>
  </p:normalViewPr>
  <p:slideViewPr>
    <p:cSldViewPr>
      <p:cViewPr>
        <p:scale>
          <a:sx n="75" d="100"/>
          <a:sy n="75" d="100"/>
        </p:scale>
        <p:origin x="-105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AEB5B-32A0-4B2D-809F-3EB62781B156}" type="datetimeFigureOut">
              <a:rPr lang="fr-FR" smtClean="0"/>
              <a:t>05/05/2016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40DA5-5C9C-4AB9-B9C7-94070DC342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48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40DA5-5C9C-4AB9-B9C7-94070DC3422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434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59A5-D147-4365-87C3-DA7FD966AA0E}" type="datetimeFigureOut">
              <a:rPr lang="fr-FR" smtClean="0"/>
              <a:t>05/05/2016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2256-C682-44D3-BAE0-AF242BA7C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41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59A5-D147-4365-87C3-DA7FD966AA0E}" type="datetimeFigureOut">
              <a:rPr lang="fr-FR" smtClean="0"/>
              <a:t>05/05/2016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2256-C682-44D3-BAE0-AF242BA7C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93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59A5-D147-4365-87C3-DA7FD966AA0E}" type="datetimeFigureOut">
              <a:rPr lang="fr-FR" smtClean="0"/>
              <a:t>05/05/2016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2256-C682-44D3-BAE0-AF242BA7C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15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59A5-D147-4365-87C3-DA7FD966AA0E}" type="datetimeFigureOut">
              <a:rPr lang="fr-FR" smtClean="0"/>
              <a:t>05/05/2016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2256-C682-44D3-BAE0-AF242BA7C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2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59A5-D147-4365-87C3-DA7FD966AA0E}" type="datetimeFigureOut">
              <a:rPr lang="fr-FR" smtClean="0"/>
              <a:t>05/05/2016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2256-C682-44D3-BAE0-AF242BA7C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44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59A5-D147-4365-87C3-DA7FD966AA0E}" type="datetimeFigureOut">
              <a:rPr lang="fr-FR" smtClean="0"/>
              <a:t>05/05/2016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2256-C682-44D3-BAE0-AF242BA7C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10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59A5-D147-4365-87C3-DA7FD966AA0E}" type="datetimeFigureOut">
              <a:rPr lang="fr-FR" smtClean="0"/>
              <a:t>05/05/2016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2256-C682-44D3-BAE0-AF242BA7C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38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59A5-D147-4365-87C3-DA7FD966AA0E}" type="datetimeFigureOut">
              <a:rPr lang="fr-FR" smtClean="0"/>
              <a:t>05/05/2016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2256-C682-44D3-BAE0-AF242BA7C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75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59A5-D147-4365-87C3-DA7FD966AA0E}" type="datetimeFigureOut">
              <a:rPr lang="fr-FR" smtClean="0"/>
              <a:t>05/05/2016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2256-C682-44D3-BAE0-AF242BA7C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53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59A5-D147-4365-87C3-DA7FD966AA0E}" type="datetimeFigureOut">
              <a:rPr lang="fr-FR" smtClean="0"/>
              <a:t>05/05/2016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2256-C682-44D3-BAE0-AF242BA7C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72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59A5-D147-4365-87C3-DA7FD966AA0E}" type="datetimeFigureOut">
              <a:rPr lang="fr-FR" smtClean="0"/>
              <a:t>05/05/2016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2256-C682-44D3-BAE0-AF242BA7C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09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F59A5-D147-4365-87C3-DA7FD966AA0E}" type="datetimeFigureOut">
              <a:rPr lang="fr-FR" smtClean="0"/>
              <a:t>05/05/2016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D2256-C682-44D3-BAE0-AF242BA7C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45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compétence particulière en Oncologie thoracique :</a:t>
            </a:r>
            <a:br>
              <a:rPr lang="fr-FR" dirty="0" smtClean="0"/>
            </a:br>
            <a:r>
              <a:rPr lang="fr-FR" dirty="0" smtClean="0"/>
              <a:t>La situation en France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 D Moro-</a:t>
            </a:r>
            <a:r>
              <a:rPr lang="fr-FR" dirty="0" err="1" smtClean="0"/>
              <a:t>Sibilot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70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situation actuelle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De 1998 à nos jours</a:t>
            </a:r>
          </a:p>
          <a:p>
            <a:pPr lvl="1"/>
            <a:r>
              <a:rPr lang="fr-FR" dirty="0" smtClean="0"/>
              <a:t>Coexistence</a:t>
            </a:r>
          </a:p>
          <a:p>
            <a:pPr lvl="2"/>
            <a:r>
              <a:rPr lang="fr-FR" dirty="0" smtClean="0"/>
              <a:t>DES d’Oncologie avec 2 sous spécialités</a:t>
            </a:r>
          </a:p>
          <a:p>
            <a:pPr lvl="3"/>
            <a:r>
              <a:rPr lang="fr-FR" dirty="0" smtClean="0"/>
              <a:t>Oncologie médicale</a:t>
            </a:r>
          </a:p>
          <a:p>
            <a:pPr lvl="3"/>
            <a:r>
              <a:rPr lang="fr-FR" dirty="0" smtClean="0"/>
              <a:t>Oncologie radiothérapie</a:t>
            </a:r>
          </a:p>
          <a:p>
            <a:pPr lvl="2"/>
            <a:r>
              <a:rPr lang="fr-FR" dirty="0" smtClean="0"/>
              <a:t>DESC de cancérologie</a:t>
            </a:r>
          </a:p>
          <a:p>
            <a:pPr lvl="1"/>
            <a:r>
              <a:rPr lang="fr-FR" dirty="0" smtClean="0"/>
              <a:t>Un décret de 1998 restreint les capacités de </a:t>
            </a:r>
            <a:r>
              <a:rPr lang="fr-FR" dirty="0" err="1" smtClean="0"/>
              <a:t>primoprescription</a:t>
            </a:r>
            <a:r>
              <a:rPr lang="fr-FR" dirty="0" smtClean="0"/>
              <a:t> de la chimiothérapie</a:t>
            </a:r>
          </a:p>
          <a:p>
            <a:pPr lvl="2"/>
            <a:r>
              <a:rPr lang="fr-FR" dirty="0" smtClean="0"/>
              <a:t>Aux titulaires du DES d’Oncologie pour toutes les pathologies</a:t>
            </a:r>
          </a:p>
          <a:p>
            <a:pPr lvl="2"/>
            <a:r>
              <a:rPr lang="fr-FR" dirty="0" smtClean="0"/>
              <a:t>Aux titulaires du DESC pour les pathologies en rapport avec leur spécialité (Thorax pour les pneumologues)</a:t>
            </a:r>
          </a:p>
          <a:p>
            <a:pPr lvl="2"/>
            <a:r>
              <a:rPr lang="fr-FR" dirty="0" smtClean="0"/>
              <a:t>Aux titulaires du DES d’ hématologie pour leur spécialité</a:t>
            </a:r>
          </a:p>
        </p:txBody>
      </p:sp>
    </p:spTree>
    <p:extLst>
      <p:ext uri="{BB962C8B-B14F-4D97-AF65-F5344CB8AC3E}">
        <p14:creationId xmlns:p14="http://schemas.microsoft.com/office/powerpoint/2010/main" val="6065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situation actuelle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Dispositions complémentaires entre 1980 et 2014</a:t>
            </a:r>
          </a:p>
          <a:p>
            <a:pPr lvl="1"/>
            <a:r>
              <a:rPr lang="fr-FR" dirty="0" smtClean="0"/>
              <a:t>Justifiées par un manque de prescripteurs</a:t>
            </a:r>
          </a:p>
          <a:p>
            <a:pPr lvl="1"/>
            <a:r>
              <a:rPr lang="fr-FR" dirty="0" smtClean="0"/>
              <a:t>Justifiés par l’ inorganisation de la réforme jusqu’en 1992 dans certaines régions</a:t>
            </a:r>
          </a:p>
          <a:p>
            <a:r>
              <a:rPr lang="fr-FR" dirty="0" smtClean="0"/>
              <a:t>Compétence en cancérologie pour les médecins ayant terminé leurs études avant 1983</a:t>
            </a:r>
          </a:p>
          <a:p>
            <a:r>
              <a:rPr lang="fr-FR" dirty="0" smtClean="0"/>
              <a:t>DESC de type 2 (VAE) pour les médecins a activité cancérologique significative et formé à la cancérologie mais n’ayant pas le DESC (jury inter régional de VAE)</a:t>
            </a:r>
          </a:p>
        </p:txBody>
      </p:sp>
    </p:spTree>
    <p:extLst>
      <p:ext uri="{BB962C8B-B14F-4D97-AF65-F5344CB8AC3E}">
        <p14:creationId xmlns:p14="http://schemas.microsoft.com/office/powerpoint/2010/main" val="19325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Enquête AJPO2 : réponses 170 / 279 (manquent Paris, Clermont, Bordeaux, Marseille, Reims)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DESC : 116/170 (68 %)</a:t>
            </a:r>
          </a:p>
          <a:p>
            <a:r>
              <a:rPr lang="fr-FR" sz="2800" dirty="0" smtClean="0"/>
              <a:t>Cancérologie : 38 %</a:t>
            </a:r>
          </a:p>
          <a:p>
            <a:r>
              <a:rPr lang="fr-FR" sz="2800" dirty="0" smtClean="0"/>
              <a:t>Réanimation : 13 %</a:t>
            </a:r>
          </a:p>
          <a:p>
            <a:r>
              <a:rPr lang="fr-FR" sz="2800" dirty="0" smtClean="0"/>
              <a:t>Allergologie : 9 % </a:t>
            </a:r>
          </a:p>
          <a:p>
            <a:r>
              <a:rPr lang="fr-FR" sz="2800" dirty="0" smtClean="0"/>
              <a:t>Infectieux : 5%  </a:t>
            </a:r>
          </a:p>
          <a:p>
            <a:endParaRPr lang="fr-FR" dirty="0"/>
          </a:p>
        </p:txBody>
      </p:sp>
      <p:pic>
        <p:nvPicPr>
          <p:cNvPr id="4" name="Espace réservé du contenu 3" descr="Capture d’écran 2014-11-06 à 23.35.11.png"/>
          <p:cNvPicPr>
            <a:picLocks noChangeAspect="1"/>
          </p:cNvPicPr>
          <p:nvPr/>
        </p:nvPicPr>
        <p:blipFill>
          <a:blip r:embed="rId2"/>
          <a:srcRect l="-4491" r="-4358"/>
          <a:stretch>
            <a:fillRect/>
          </a:stretch>
        </p:blipFill>
        <p:spPr>
          <a:xfrm>
            <a:off x="4693556" y="2719194"/>
            <a:ext cx="3993244" cy="340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fr-FR" dirty="0" err="1" smtClean="0"/>
              <a:t>Enquète</a:t>
            </a:r>
            <a:r>
              <a:rPr lang="fr-FR" dirty="0" smtClean="0"/>
              <a:t> 2014 : post internat </a:t>
            </a:r>
            <a:endParaRPr lang="fr-FR" dirty="0"/>
          </a:p>
        </p:txBody>
      </p:sp>
      <p:pic>
        <p:nvPicPr>
          <p:cNvPr id="4" name="Image 3" descr="Capture d’écran 2014-11-07 à 00.01.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1512"/>
            <a:ext cx="9144000" cy="54764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39073" y="2913011"/>
            <a:ext cx="6653947" cy="2308324"/>
          </a:xfrm>
          <a:prstGeom prst="rect">
            <a:avLst/>
          </a:prstGeom>
          <a:solidFill>
            <a:srgbClr val="FFFF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98,2 % des internes ayant validé le DES de pneumologie </a:t>
            </a:r>
            <a:r>
              <a:rPr lang="fr-FR" sz="3600" b="1" dirty="0" smtClean="0">
                <a:solidFill>
                  <a:srgbClr val="000000"/>
                </a:solidFill>
              </a:rPr>
              <a:t>entre</a:t>
            </a:r>
            <a:r>
              <a:rPr lang="fr-FR" sz="3600" b="1" dirty="0" smtClean="0"/>
              <a:t> 2009 et 2013 ont fait un post internat d’au moins une année. </a:t>
            </a:r>
            <a:endParaRPr 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situation actuelle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Inconvénients actuels :</a:t>
            </a:r>
          </a:p>
          <a:p>
            <a:pPr lvl="1"/>
            <a:r>
              <a:rPr lang="fr-FR" dirty="0" smtClean="0"/>
              <a:t>Validation des DESC sous la responsabilité du coordonnateur du DES de cancérologie……risque de clientélisme</a:t>
            </a:r>
          </a:p>
          <a:p>
            <a:pPr lvl="1"/>
            <a:r>
              <a:rPr lang="fr-FR" dirty="0" smtClean="0"/>
              <a:t>Pas de possibilité d’intégrer la spécialité une fois la période d’internat finie</a:t>
            </a:r>
          </a:p>
          <a:p>
            <a:pPr lvl="1"/>
            <a:r>
              <a:rPr lang="fr-FR" dirty="0" smtClean="0"/>
              <a:t>La restriction d’activité à celle de la cancérologie de sa discipline est peu réaliste en pratique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6543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2955" y="274638"/>
            <a:ext cx="8686800" cy="1143000"/>
          </a:xfrm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normAutofit/>
          </a:bodyPr>
          <a:lstStyle/>
          <a:p>
            <a:r>
              <a:rPr lang="fr-FR" dirty="0" smtClean="0"/>
              <a:t>Le projet de réforme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b="1" i="1" dirty="0" smtClean="0"/>
              <a:t>Les grandes lignes :</a:t>
            </a:r>
          </a:p>
          <a:p>
            <a:pPr>
              <a:buNone/>
            </a:pPr>
            <a:endParaRPr lang="fr-FR" b="1" i="1" dirty="0" smtClean="0"/>
          </a:p>
          <a:p>
            <a:pPr>
              <a:buNone/>
            </a:pPr>
            <a:r>
              <a:rPr lang="fr-FR" dirty="0" smtClean="0"/>
              <a:t>	- la durée globale du DES ne change pas, mais..</a:t>
            </a:r>
          </a:p>
          <a:p>
            <a:pPr>
              <a:buNone/>
            </a:pPr>
            <a:r>
              <a:rPr lang="fr-FR" dirty="0" smtClean="0"/>
              <a:t>	- une phase de mise en responsabilité « pour tous » prend la place d’une année d’acquisition des connaissances théoriques et pratiques. </a:t>
            </a:r>
          </a:p>
          <a:p>
            <a:pPr>
              <a:buNone/>
            </a:pPr>
            <a:r>
              <a:rPr lang="fr-FR" dirty="0" smtClean="0"/>
              <a:t>	- la thèse d’exercice est soutenue en fin de 3</a:t>
            </a:r>
            <a:r>
              <a:rPr lang="fr-FR" baseline="30000" dirty="0" smtClean="0"/>
              <a:t>ème</a:t>
            </a:r>
            <a:r>
              <a:rPr lang="fr-FR" dirty="0" smtClean="0"/>
              <a:t> année pour les DES à 4 ans</a:t>
            </a:r>
          </a:p>
          <a:p>
            <a:pPr>
              <a:buNone/>
            </a:pPr>
            <a:r>
              <a:rPr lang="fr-FR" dirty="0" smtClean="0"/>
              <a:t>	- Une seule filière de formation par « métier »</a:t>
            </a:r>
          </a:p>
          <a:p>
            <a:pPr>
              <a:buNone/>
            </a:pPr>
            <a:r>
              <a:rPr lang="fr-FR" dirty="0" smtClean="0"/>
              <a:t>	- Création de DES ou de FST à la place de DESC</a:t>
            </a:r>
          </a:p>
          <a:p>
            <a:pPr>
              <a:buNone/>
            </a:pPr>
            <a:r>
              <a:rPr lang="fr-FR" dirty="0" smtClean="0"/>
              <a:t>	- Mise en place de DES à options. </a:t>
            </a:r>
          </a:p>
          <a:p>
            <a:pPr>
              <a:buNone/>
            </a:pPr>
            <a:r>
              <a:rPr lang="fr-FR" dirty="0" smtClean="0"/>
              <a:t>	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3 phases de formation du futur DES</a:t>
            </a:r>
            <a:br>
              <a:rPr lang="fr-FR" dirty="0" smtClean="0"/>
            </a:br>
            <a:r>
              <a:rPr lang="fr-FR" dirty="0" smtClean="0"/>
              <a:t>et l’évaluation</a:t>
            </a:r>
            <a:endParaRPr lang="fr-FR" dirty="0"/>
          </a:p>
        </p:txBody>
      </p:sp>
      <p:pic>
        <p:nvPicPr>
          <p:cNvPr id="4" name="Espace réservé du contenu 3" descr="Capture d’écran 2014-11-06 à 23.23.50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503" r="-1850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Enseignements du nouveau 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67333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basés </a:t>
            </a:r>
            <a:r>
              <a:rPr lang="fr-FR" dirty="0"/>
              <a:t>sur le référentiel européen </a:t>
            </a:r>
            <a:r>
              <a:rPr lang="fr-FR" dirty="0" smtClean="0"/>
              <a:t>HERMES</a:t>
            </a:r>
          </a:p>
          <a:p>
            <a:r>
              <a:rPr lang="fr-FR" dirty="0" smtClean="0"/>
              <a:t>organisés </a:t>
            </a:r>
            <a:r>
              <a:rPr lang="fr-FR" dirty="0"/>
              <a:t>autour d’unités d’enseignement intégrées aux stages </a:t>
            </a:r>
            <a:r>
              <a:rPr lang="fr-FR" dirty="0" smtClean="0"/>
              <a:t>pratiques</a:t>
            </a:r>
          </a:p>
          <a:p>
            <a:r>
              <a:rPr lang="fr-FR" dirty="0" smtClean="0"/>
              <a:t>Nécessité </a:t>
            </a:r>
            <a:r>
              <a:rPr lang="fr-FR" dirty="0"/>
              <a:t>d’une formation </a:t>
            </a:r>
            <a:r>
              <a:rPr lang="fr-FR" dirty="0" err="1"/>
              <a:t>médico-technique</a:t>
            </a:r>
            <a:r>
              <a:rPr lang="fr-FR" dirty="0"/>
              <a:t> pour le pneumologue de base (Endoscopie + EFR</a:t>
            </a:r>
            <a:r>
              <a:rPr lang="fr-FR" dirty="0" smtClean="0"/>
              <a:t>)</a:t>
            </a:r>
          </a:p>
          <a:p>
            <a:r>
              <a:rPr lang="fr-FR" dirty="0" smtClean="0"/>
              <a:t>unités d’enseignement : </a:t>
            </a:r>
          </a:p>
          <a:p>
            <a:pPr lvl="1"/>
            <a:r>
              <a:rPr lang="fr-FR" dirty="0" smtClean="0"/>
              <a:t>UE1 bronches et infection</a:t>
            </a:r>
          </a:p>
          <a:p>
            <a:pPr lvl="1"/>
            <a:r>
              <a:rPr lang="fr-FR" dirty="0" smtClean="0"/>
              <a:t>UE2 cancers et plèvre</a:t>
            </a:r>
          </a:p>
          <a:p>
            <a:pPr lvl="1"/>
            <a:r>
              <a:rPr lang="fr-FR" dirty="0" smtClean="0"/>
              <a:t>UE3 maladies systémiques et environnementales</a:t>
            </a:r>
          </a:p>
          <a:p>
            <a:pPr lvl="1"/>
            <a:r>
              <a:rPr lang="fr-FR" dirty="0" smtClean="0"/>
              <a:t>UE4 insuffisance respiratoire</a:t>
            </a:r>
          </a:p>
          <a:p>
            <a:pPr lvl="1"/>
            <a:r>
              <a:rPr lang="fr-FR" dirty="0" smtClean="0"/>
              <a:t>UE5 réanimation</a:t>
            </a:r>
          </a:p>
          <a:p>
            <a:pPr lvl="1"/>
            <a:r>
              <a:rPr lang="fr-FR" dirty="0" smtClean="0"/>
              <a:t>UE6 techniques.</a:t>
            </a:r>
          </a:p>
          <a:p>
            <a:r>
              <a:rPr lang="fr-FR" dirty="0" smtClean="0"/>
              <a:t>Chacune des UE comprend six modules sauf pour les UE Réanimation et Techniques. </a:t>
            </a:r>
          </a:p>
          <a:p>
            <a:r>
              <a:rPr lang="fr-FR" dirty="0" smtClean="0"/>
              <a:t>Chacun des modules correspond à un mois d’apprentissage, permettant l’acquisition de six modules au cours d’un trimestre.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44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47650" y="5873750"/>
            <a:ext cx="2536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rgbClr val="000066"/>
                </a:solidFill>
                <a:latin typeface="Calibri" charset="0"/>
              </a:rPr>
              <a:t>Socle (1 an) </a:t>
            </a:r>
            <a:r>
              <a:rPr lang="fr-FR" sz="1600" b="1">
                <a:solidFill>
                  <a:srgbClr val="FF0000"/>
                </a:solidFill>
                <a:latin typeface="Calibri" charset="0"/>
              </a:rPr>
              <a:t>Agrément I</a:t>
            </a:r>
          </a:p>
        </p:txBody>
      </p:sp>
      <p:sp>
        <p:nvSpPr>
          <p:cNvPr id="13315" name="Rectangle 9"/>
          <p:cNvSpPr>
            <a:spLocks noGrp="1" noChangeArrowheads="1"/>
          </p:cNvSpPr>
          <p:nvPr>
            <p:ph type="title"/>
          </p:nvPr>
        </p:nvSpPr>
        <p:spPr>
          <a:xfrm>
            <a:off x="73025" y="53975"/>
            <a:ext cx="9036050" cy="998538"/>
          </a:xfrm>
          <a:noFill/>
        </p:spPr>
        <p:txBody>
          <a:bodyPr/>
          <a:lstStyle/>
          <a:p>
            <a:r>
              <a:rPr lang="fr-FR" sz="2400" b="1" smtClean="0">
                <a:solidFill>
                  <a:srgbClr val="000066"/>
                </a:solidFill>
              </a:rPr>
              <a:t>DES de Pneumologie  (4 ans)</a:t>
            </a:r>
          </a:p>
        </p:txBody>
      </p:sp>
      <p:sp>
        <p:nvSpPr>
          <p:cNvPr id="13316" name="Text Box 12"/>
          <p:cNvSpPr txBox="1">
            <a:spLocks noChangeArrowheads="1"/>
          </p:cNvSpPr>
          <p:nvPr/>
        </p:nvSpPr>
        <p:spPr bwMode="auto">
          <a:xfrm>
            <a:off x="123825" y="2451100"/>
            <a:ext cx="2609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600" b="1">
                <a:solidFill>
                  <a:srgbClr val="000066"/>
                </a:solidFill>
                <a:latin typeface="Calibri" charset="0"/>
              </a:rPr>
              <a:t>Mise en autonomie</a:t>
            </a:r>
          </a:p>
          <a:p>
            <a:r>
              <a:rPr lang="fr-FR" sz="1600" b="1">
                <a:solidFill>
                  <a:srgbClr val="000066"/>
                </a:solidFill>
                <a:latin typeface="Calibri" charset="0"/>
              </a:rPr>
              <a:t> (1 an) </a:t>
            </a:r>
            <a:r>
              <a:rPr lang="fr-FR" sz="1600" b="1">
                <a:solidFill>
                  <a:srgbClr val="FF0000"/>
                </a:solidFill>
                <a:latin typeface="Calibri" charset="0"/>
              </a:rPr>
              <a:t>Agrément III</a:t>
            </a:r>
          </a:p>
        </p:txBody>
      </p:sp>
      <p:sp>
        <p:nvSpPr>
          <p:cNvPr id="13317" name="Text Box 18"/>
          <p:cNvSpPr txBox="1">
            <a:spLocks noChangeArrowheads="1"/>
          </p:cNvSpPr>
          <p:nvPr/>
        </p:nvSpPr>
        <p:spPr bwMode="auto">
          <a:xfrm>
            <a:off x="247650" y="4265613"/>
            <a:ext cx="26511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600" b="1">
                <a:solidFill>
                  <a:srgbClr val="000066"/>
                </a:solidFill>
                <a:latin typeface="Calibri" charset="0"/>
              </a:rPr>
              <a:t>Phase intermédiaire</a:t>
            </a:r>
          </a:p>
          <a:p>
            <a:r>
              <a:rPr lang="fr-FR" sz="1600" b="1">
                <a:solidFill>
                  <a:srgbClr val="000066"/>
                </a:solidFill>
                <a:latin typeface="Calibri" charset="0"/>
              </a:rPr>
              <a:t>2 ans) </a:t>
            </a:r>
            <a:r>
              <a:rPr lang="fr-FR" sz="1600" b="1">
                <a:solidFill>
                  <a:srgbClr val="FF0000"/>
                </a:solidFill>
                <a:latin typeface="Calibri" charset="0"/>
              </a:rPr>
              <a:t>Agrément II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1581150" y="3214688"/>
            <a:ext cx="7272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b="1">
                <a:solidFill>
                  <a:srgbClr val="FF0000"/>
                </a:solidFill>
                <a:latin typeface="Calibri" charset="0"/>
              </a:rPr>
              <a:t>Validation: thèse d’exercice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1135063" y="2043113"/>
            <a:ext cx="7864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b="1">
                <a:solidFill>
                  <a:srgbClr val="FF0000"/>
                </a:solidFill>
                <a:latin typeface="Calibri" charset="0"/>
              </a:rPr>
              <a:t>Validation : compétences</a:t>
            </a:r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3865563" y="2409825"/>
            <a:ext cx="2520950" cy="7207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>
                <a:solidFill>
                  <a:schemeClr val="bg1"/>
                </a:solidFill>
                <a:latin typeface="Calibri" charset="0"/>
              </a:rPr>
              <a:t>Pneumologie</a:t>
            </a:r>
          </a:p>
          <a:p>
            <a:pPr algn="ctr"/>
            <a:r>
              <a:rPr lang="fr-FR">
                <a:solidFill>
                  <a:schemeClr val="bg1"/>
                </a:solidFill>
                <a:latin typeface="Calibri" charset="0"/>
              </a:rPr>
              <a:t>(CHU/Periph)</a:t>
            </a: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3867150" y="3706813"/>
            <a:ext cx="2522538" cy="1441450"/>
            <a:chOff x="4150" y="2160"/>
            <a:chExt cx="1589" cy="1361"/>
          </a:xfrm>
        </p:grpSpPr>
        <p:sp>
          <p:nvSpPr>
            <p:cNvPr id="13331" name="Rectangle 36"/>
            <p:cNvSpPr>
              <a:spLocks noChangeArrowheads="1"/>
            </p:cNvSpPr>
            <p:nvPr/>
          </p:nvSpPr>
          <p:spPr bwMode="auto">
            <a:xfrm>
              <a:off x="4150" y="2160"/>
              <a:ext cx="1588" cy="136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libri" charset="0"/>
              </a:endParaRPr>
            </a:p>
          </p:txBody>
        </p:sp>
        <p:sp>
          <p:nvSpPr>
            <p:cNvPr id="13332" name="Rectangle 54"/>
            <p:cNvSpPr>
              <a:spLocks noChangeArrowheads="1"/>
            </p:cNvSpPr>
            <p:nvPr/>
          </p:nvSpPr>
          <p:spPr bwMode="auto">
            <a:xfrm>
              <a:off x="4151" y="2160"/>
              <a:ext cx="1588" cy="9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libri" charset="0"/>
              </a:endParaRPr>
            </a:p>
          </p:txBody>
        </p:sp>
        <p:sp>
          <p:nvSpPr>
            <p:cNvPr id="13333" name="Rectangle 57"/>
            <p:cNvSpPr>
              <a:spLocks noChangeArrowheads="1"/>
            </p:cNvSpPr>
            <p:nvPr/>
          </p:nvSpPr>
          <p:spPr bwMode="auto">
            <a:xfrm>
              <a:off x="4151" y="2160"/>
              <a:ext cx="770" cy="72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600" b="1">
                  <a:solidFill>
                    <a:schemeClr val="bg1"/>
                  </a:solidFill>
                  <a:latin typeface="Calibri" charset="0"/>
                </a:rPr>
                <a:t>Reanimation</a:t>
              </a:r>
            </a:p>
            <a:p>
              <a:pPr algn="ctr"/>
              <a:endParaRPr lang="fr-FR" sz="1600" b="1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13334" name="Rectangle 69"/>
            <p:cNvSpPr>
              <a:spLocks noChangeArrowheads="1"/>
            </p:cNvSpPr>
            <p:nvPr/>
          </p:nvSpPr>
          <p:spPr bwMode="auto">
            <a:xfrm>
              <a:off x="4921" y="2883"/>
              <a:ext cx="814" cy="63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Calibri" charset="0"/>
                </a:rPr>
                <a:t>Pneumologie</a:t>
              </a:r>
            </a:p>
            <a:p>
              <a:pPr algn="ctr"/>
              <a:r>
                <a:rPr lang="fr-FR" sz="1600">
                  <a:solidFill>
                    <a:schemeClr val="bg1"/>
                  </a:solidFill>
                  <a:latin typeface="Calibri" charset="0"/>
                </a:rPr>
                <a:t>CHU</a:t>
              </a:r>
            </a:p>
          </p:txBody>
        </p:sp>
        <p:sp>
          <p:nvSpPr>
            <p:cNvPr id="13335" name="Rectangle 70"/>
            <p:cNvSpPr>
              <a:spLocks noChangeArrowheads="1"/>
            </p:cNvSpPr>
            <p:nvPr/>
          </p:nvSpPr>
          <p:spPr bwMode="auto">
            <a:xfrm>
              <a:off x="4150" y="2883"/>
              <a:ext cx="770" cy="63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Calibri" charset="0"/>
                </a:rPr>
                <a:t>Pneumologie</a:t>
              </a:r>
            </a:p>
            <a:p>
              <a:pPr algn="ctr"/>
              <a:r>
                <a:rPr lang="fr-FR" sz="1600">
                  <a:solidFill>
                    <a:schemeClr val="bg1"/>
                  </a:solidFill>
                  <a:latin typeface="Calibri" charset="0"/>
                </a:rPr>
                <a:t>Periph</a:t>
              </a:r>
            </a:p>
          </p:txBody>
        </p:sp>
        <p:sp>
          <p:nvSpPr>
            <p:cNvPr id="13336" name="Rectangle 71"/>
            <p:cNvSpPr>
              <a:spLocks noChangeArrowheads="1"/>
            </p:cNvSpPr>
            <p:nvPr/>
          </p:nvSpPr>
          <p:spPr bwMode="auto">
            <a:xfrm>
              <a:off x="4919" y="2160"/>
              <a:ext cx="816" cy="723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600">
                  <a:solidFill>
                    <a:schemeClr val="bg1"/>
                  </a:solidFill>
                  <a:latin typeface="Calibri" charset="0"/>
                </a:rPr>
                <a:t>Endoscopie/</a:t>
              </a:r>
            </a:p>
            <a:p>
              <a:pPr algn="ctr"/>
              <a:r>
                <a:rPr lang="fr-FR" sz="1600">
                  <a:solidFill>
                    <a:schemeClr val="bg1"/>
                  </a:solidFill>
                  <a:latin typeface="Calibri" charset="0"/>
                </a:rPr>
                <a:t>EFR</a:t>
              </a:r>
            </a:p>
          </p:txBody>
        </p:sp>
      </p:grpSp>
      <p:sp>
        <p:nvSpPr>
          <p:cNvPr id="13322" name="Text Box 52"/>
          <p:cNvSpPr txBox="1">
            <a:spLocks noChangeArrowheads="1"/>
          </p:cNvSpPr>
          <p:nvPr/>
        </p:nvSpPr>
        <p:spPr bwMode="auto">
          <a:xfrm>
            <a:off x="3762375" y="5221288"/>
            <a:ext cx="2627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b="1">
                <a:solidFill>
                  <a:srgbClr val="FF0000"/>
                </a:solidFill>
                <a:latin typeface="Calibri" charset="0"/>
              </a:rPr>
              <a:t>Validation: compétences</a:t>
            </a:r>
          </a:p>
        </p:txBody>
      </p:sp>
      <p:sp>
        <p:nvSpPr>
          <p:cNvPr id="13323" name="Rectangle 40"/>
          <p:cNvSpPr>
            <a:spLocks noChangeArrowheads="1"/>
          </p:cNvSpPr>
          <p:nvPr/>
        </p:nvSpPr>
        <p:spPr bwMode="auto">
          <a:xfrm>
            <a:off x="3827463" y="5640388"/>
            <a:ext cx="2520950" cy="7207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fr-FR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3324" name="Rectangle 40"/>
          <p:cNvSpPr>
            <a:spLocks noChangeArrowheads="1"/>
          </p:cNvSpPr>
          <p:nvPr/>
        </p:nvSpPr>
        <p:spPr bwMode="auto">
          <a:xfrm>
            <a:off x="6142038" y="1157288"/>
            <a:ext cx="1131887" cy="7207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>
                <a:solidFill>
                  <a:schemeClr val="bg1"/>
                </a:solidFill>
                <a:latin typeface="Calibri" charset="0"/>
              </a:rPr>
              <a:t>FST onco</a:t>
            </a:r>
          </a:p>
        </p:txBody>
      </p:sp>
      <p:sp>
        <p:nvSpPr>
          <p:cNvPr id="13325" name="Rectangle 40"/>
          <p:cNvSpPr>
            <a:spLocks noChangeArrowheads="1"/>
          </p:cNvSpPr>
          <p:nvPr/>
        </p:nvSpPr>
        <p:spPr bwMode="auto">
          <a:xfrm>
            <a:off x="4957763" y="1157288"/>
            <a:ext cx="1130300" cy="7207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>
                <a:solidFill>
                  <a:schemeClr val="bg1"/>
                </a:solidFill>
                <a:latin typeface="Calibri" charset="0"/>
              </a:rPr>
              <a:t>Option SIR</a:t>
            </a:r>
          </a:p>
        </p:txBody>
      </p:sp>
      <p:sp>
        <p:nvSpPr>
          <p:cNvPr id="13326" name="Rectangle 40"/>
          <p:cNvSpPr>
            <a:spLocks noChangeArrowheads="1"/>
          </p:cNvSpPr>
          <p:nvPr/>
        </p:nvSpPr>
        <p:spPr bwMode="auto">
          <a:xfrm>
            <a:off x="3168650" y="1157288"/>
            <a:ext cx="1720850" cy="7207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>
                <a:solidFill>
                  <a:schemeClr val="bg1"/>
                </a:solidFill>
                <a:latin typeface="Calibri" charset="0"/>
              </a:rPr>
              <a:t>endoscopie</a:t>
            </a:r>
          </a:p>
          <a:p>
            <a:pPr algn="ctr"/>
            <a:r>
              <a:rPr lang="fr-FR">
                <a:solidFill>
                  <a:schemeClr val="bg1"/>
                </a:solidFill>
                <a:latin typeface="Calibri" charset="0"/>
              </a:rPr>
              <a:t> interventionnelle</a:t>
            </a:r>
          </a:p>
        </p:txBody>
      </p:sp>
      <p:sp>
        <p:nvSpPr>
          <p:cNvPr id="13327" name="Rectangle 40"/>
          <p:cNvSpPr>
            <a:spLocks noChangeArrowheads="1"/>
          </p:cNvSpPr>
          <p:nvPr/>
        </p:nvSpPr>
        <p:spPr bwMode="auto">
          <a:xfrm>
            <a:off x="7342188" y="1157288"/>
            <a:ext cx="1422400" cy="7207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>
                <a:solidFill>
                  <a:schemeClr val="bg1"/>
                </a:solidFill>
                <a:latin typeface="Calibri" charset="0"/>
              </a:rPr>
              <a:t>Autre option</a:t>
            </a:r>
          </a:p>
          <a:p>
            <a:pPr algn="ctr"/>
            <a:r>
              <a:rPr lang="fr-FR">
                <a:solidFill>
                  <a:schemeClr val="bg1"/>
                </a:solidFill>
                <a:latin typeface="Calibri" charset="0"/>
              </a:rPr>
              <a:t> /FST (allergo..)</a:t>
            </a:r>
          </a:p>
        </p:txBody>
      </p:sp>
      <p:sp>
        <p:nvSpPr>
          <p:cNvPr id="13328" name="ZoneTexte 52"/>
          <p:cNvSpPr txBox="1">
            <a:spLocks noChangeArrowheads="1"/>
          </p:cNvSpPr>
          <p:nvPr/>
        </p:nvSpPr>
        <p:spPr bwMode="auto">
          <a:xfrm>
            <a:off x="96838" y="1230313"/>
            <a:ext cx="29702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latin typeface="Calibri" charset="0"/>
              </a:rPr>
              <a:t>Sur-spécialisation (1 an)</a:t>
            </a:r>
          </a:p>
          <a:p>
            <a:pPr algn="ctr"/>
            <a:r>
              <a:rPr lang="fr-FR">
                <a:latin typeface="Calibri" charset="0"/>
              </a:rPr>
              <a:t> (Quotas: 50-60 % promotion)</a:t>
            </a:r>
          </a:p>
        </p:txBody>
      </p:sp>
      <p:sp>
        <p:nvSpPr>
          <p:cNvPr id="13329" name="Rectangle 70"/>
          <p:cNvSpPr>
            <a:spLocks noChangeArrowheads="1"/>
          </p:cNvSpPr>
          <p:nvPr/>
        </p:nvSpPr>
        <p:spPr bwMode="auto">
          <a:xfrm>
            <a:off x="3824288" y="5686425"/>
            <a:ext cx="1222375" cy="674688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600">
                <a:solidFill>
                  <a:schemeClr val="bg1"/>
                </a:solidFill>
                <a:latin typeface="Calibri" charset="0"/>
              </a:rPr>
              <a:t>Pneumologie</a:t>
            </a:r>
          </a:p>
          <a:p>
            <a:pPr algn="ctr"/>
            <a:r>
              <a:rPr lang="fr-FR" sz="1600">
                <a:solidFill>
                  <a:schemeClr val="bg1"/>
                </a:solidFill>
                <a:latin typeface="Calibri" charset="0"/>
              </a:rPr>
              <a:t>CHU</a:t>
            </a:r>
          </a:p>
        </p:txBody>
      </p:sp>
      <p:sp>
        <p:nvSpPr>
          <p:cNvPr id="13330" name="Rectangle 70"/>
          <p:cNvSpPr>
            <a:spLocks noChangeArrowheads="1"/>
          </p:cNvSpPr>
          <p:nvPr/>
        </p:nvSpPr>
        <p:spPr bwMode="auto">
          <a:xfrm>
            <a:off x="5099050" y="5686425"/>
            <a:ext cx="1222375" cy="674688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600">
                <a:solidFill>
                  <a:schemeClr val="bg1"/>
                </a:solidFill>
                <a:latin typeface="Calibri" charset="0"/>
              </a:rPr>
              <a:t>Pneumologie</a:t>
            </a:r>
          </a:p>
          <a:p>
            <a:pPr algn="ctr"/>
            <a:r>
              <a:rPr lang="fr-FR" sz="1600">
                <a:solidFill>
                  <a:schemeClr val="bg1"/>
                </a:solidFill>
                <a:latin typeface="Calibri" charset="0"/>
              </a:rPr>
              <a:t>CHU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DES de pneumologie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2400" dirty="0" smtClean="0"/>
              <a:t>Une année socle : deux semestres de pneumologie en CHU. </a:t>
            </a:r>
          </a:p>
          <a:p>
            <a:r>
              <a:rPr lang="fr-FR" sz="2400" dirty="0" smtClean="0"/>
              <a:t>Deux années de formation approfondie : deux semestres de pneumologie dont un en CHU, un semestre de technique EFR, un semestre de technique endoscopique OU un semestre couplé EFR/endoscopie ET un semestre de réanimation. </a:t>
            </a:r>
          </a:p>
          <a:p>
            <a:r>
              <a:rPr lang="fr-FR" sz="2400" dirty="0" smtClean="0"/>
              <a:t>34 modules </a:t>
            </a:r>
            <a:r>
              <a:rPr lang="fr-FR" sz="2400" dirty="0" err="1" smtClean="0"/>
              <a:t>hermes</a:t>
            </a:r>
            <a:r>
              <a:rPr lang="fr-FR" sz="2400" dirty="0" smtClean="0"/>
              <a:t> à valider en 3 ans, soit 12 par an…</a:t>
            </a:r>
          </a:p>
          <a:p>
            <a:r>
              <a:rPr lang="fr-FR" sz="2400" dirty="0" smtClean="0"/>
              <a:t>4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année en responsabilité (hors CHU…)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EN SUS </a:t>
            </a:r>
          </a:p>
          <a:p>
            <a:r>
              <a:rPr lang="fr-FR" sz="2400" dirty="0" smtClean="0"/>
              <a:t>FST </a:t>
            </a:r>
            <a:r>
              <a:rPr lang="fr-FR" sz="2400" dirty="0" err="1" smtClean="0"/>
              <a:t>cancéro</a:t>
            </a:r>
            <a:r>
              <a:rPr lang="fr-FR" sz="2400" dirty="0" smtClean="0"/>
              <a:t> : un ou deux ans (40% DES)</a:t>
            </a:r>
          </a:p>
          <a:p>
            <a:r>
              <a:rPr lang="fr-FR" sz="2400" dirty="0" smtClean="0"/>
              <a:t>Option SIR : un ou deux ans (10% DES)</a:t>
            </a:r>
          </a:p>
          <a:p>
            <a:r>
              <a:rPr lang="fr-FR" sz="2400" dirty="0" smtClean="0"/>
              <a:t>Option ou FST allergologie (10 % DES)</a:t>
            </a:r>
          </a:p>
          <a:p>
            <a:r>
              <a:rPr lang="fr-FR" sz="2400" dirty="0" smtClean="0"/>
              <a:t>Option endoscopie interventionnelle : un an ou deux ans (15/an)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Résultat de recherche d'images pour &quot;mille fromages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4" descr="Résultat de recherche d'images pour &quot;mille fromages&quot;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6" descr="Résultat de recherche d'images pour &quot;mille fromages&quot;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8" descr="Résultat de recherche d'images pour &quot;mille fromages&quot;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4" name="Picture 10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45035"/>
            <a:ext cx="501015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ficher l'image d'orig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0"/>
          <a:stretch/>
        </p:blipFill>
        <p:spPr bwMode="auto">
          <a:xfrm>
            <a:off x="0" y="2145035"/>
            <a:ext cx="3856980" cy="382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2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Options et FST </a:t>
            </a:r>
            <a:endParaRPr lang="fr-FR" dirty="0"/>
          </a:p>
        </p:txBody>
      </p:sp>
      <p:pic>
        <p:nvPicPr>
          <p:cNvPr id="4" name="Espace réservé du contenu 3" descr="Capture d’écran 2014-11-06 à 23.26.41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2996" t="25190" r="-12996"/>
          <a:stretch/>
        </p:blipFill>
        <p:spPr>
          <a:xfrm>
            <a:off x="-684584" y="1916832"/>
            <a:ext cx="10501216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4-11-06 à 23.28.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40" y="1147149"/>
            <a:ext cx="7666879" cy="56527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35021" y="243311"/>
            <a:ext cx="7432198" cy="646331"/>
          </a:xfrm>
          <a:prstGeom prst="rect">
            <a:avLst/>
          </a:prstGeom>
          <a:noFill/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Disparition des DESC au profit des FST 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4-11-06 à 23.29.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437"/>
            <a:ext cx="9144000" cy="6177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Réforme du DES 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Réforme en cours de discussion</a:t>
            </a:r>
          </a:p>
          <a:p>
            <a:r>
              <a:rPr lang="fr-FR" dirty="0" smtClean="0"/>
              <a:t>Possibilité de valider DES et FST durant l intégralité de la vie professionnelle</a:t>
            </a:r>
          </a:p>
          <a:p>
            <a:r>
              <a:rPr lang="fr-FR" dirty="0" smtClean="0"/>
              <a:t>Apport de main d’œuvre qualifiée et peu chère dans les CH/CHU</a:t>
            </a:r>
          </a:p>
          <a:p>
            <a:r>
              <a:rPr lang="fr-FR" dirty="0" smtClean="0"/>
              <a:t>Réserve le CCA aux parcours universitaires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40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11" y="246064"/>
            <a:ext cx="8071556" cy="642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14123" y="0"/>
            <a:ext cx="6908800" cy="1143000"/>
          </a:xfrm>
        </p:spPr>
        <p:txBody>
          <a:bodyPr/>
          <a:lstStyle/>
          <a:p>
            <a:r>
              <a:rPr lang="fr-FR" altLang="fr-FR" dirty="0" smtClean="0"/>
              <a:t>Les études médicales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smtClean="0"/>
              <a:t>Participation aux enseignements de pneumologie et cancérologie</a:t>
            </a:r>
          </a:p>
          <a:p>
            <a:pPr lvl="1"/>
            <a:r>
              <a:rPr lang="fr-FR" altLang="fr-FR" smtClean="0"/>
              <a:t>2 ème Cycle, DES, DESC</a:t>
            </a:r>
          </a:p>
          <a:p>
            <a:pPr lvl="1"/>
            <a:r>
              <a:rPr lang="fr-FR" altLang="fr-FR" smtClean="0"/>
              <a:t>Moniteur APP</a:t>
            </a:r>
          </a:p>
          <a:p>
            <a:r>
              <a:rPr lang="fr-FR" altLang="fr-FR" smtClean="0"/>
              <a:t>Formation DU de pédagogie médicale</a:t>
            </a:r>
          </a:p>
          <a:p>
            <a:r>
              <a:rPr lang="fr-FR" altLang="fr-FR" smtClean="0"/>
              <a:t>FMC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32368" y="1384300"/>
            <a:ext cx="7724422" cy="4876800"/>
            <a:chOff x="1044" y="1248"/>
            <a:chExt cx="3972" cy="2532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13"/>
            <a:stretch>
              <a:fillRect/>
            </a:stretch>
          </p:blipFill>
          <p:spPr bwMode="auto">
            <a:xfrm>
              <a:off x="1044" y="1248"/>
              <a:ext cx="3760" cy="2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2748" y="1320"/>
              <a:ext cx="226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fr-FR" altLang="fr-FR" sz="1600">
                  <a:solidFill>
                    <a:srgbClr val="000099"/>
                  </a:solidFill>
                </a:rPr>
                <a:t>Adopter la réforme</a:t>
              </a:r>
            </a:p>
            <a:p>
              <a:pPr algn="l">
                <a:spcBef>
                  <a:spcPct val="50000"/>
                </a:spcBef>
              </a:pPr>
              <a:r>
                <a:rPr lang="fr-FR" altLang="fr-FR" sz="1600">
                  <a:solidFill>
                    <a:srgbClr val="000099"/>
                  </a:solidFill>
                </a:rPr>
                <a:t>S ’adapter au numerus clausus</a:t>
              </a:r>
              <a:endParaRPr lang="fr-FR" altLang="fr-FR" sz="2400" b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situation actuelle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Réforme des étude médicales de 1983</a:t>
            </a:r>
          </a:p>
          <a:p>
            <a:r>
              <a:rPr lang="fr-FR" dirty="0" smtClean="0"/>
              <a:t>Instaure un examen national classant en fin de 6 </a:t>
            </a:r>
            <a:r>
              <a:rPr lang="fr-FR" dirty="0" err="1" smtClean="0"/>
              <a:t>eme</a:t>
            </a:r>
            <a:r>
              <a:rPr lang="fr-FR" dirty="0" smtClean="0"/>
              <a:t> année des études médicales</a:t>
            </a:r>
          </a:p>
          <a:p>
            <a:r>
              <a:rPr lang="fr-FR" dirty="0" smtClean="0"/>
              <a:t>Création des </a:t>
            </a:r>
            <a:r>
              <a:rPr lang="fr-FR" dirty="0" err="1" smtClean="0"/>
              <a:t>DES</a:t>
            </a:r>
            <a:endParaRPr lang="fr-FR" dirty="0" smtClean="0"/>
          </a:p>
          <a:p>
            <a:r>
              <a:rPr lang="fr-FR" dirty="0" smtClean="0"/>
              <a:t>Appliqué aux étudiants à partir de 1984</a:t>
            </a:r>
          </a:p>
          <a:p>
            <a:r>
              <a:rPr lang="fr-FR" dirty="0" smtClean="0"/>
              <a:t>Internat de spécialité</a:t>
            </a:r>
          </a:p>
          <a:p>
            <a:pPr lvl="1"/>
            <a:r>
              <a:rPr lang="fr-FR" dirty="0" smtClean="0"/>
              <a:t>4 ans en Médecine spécialisée</a:t>
            </a:r>
          </a:p>
          <a:p>
            <a:pPr lvl="1"/>
            <a:r>
              <a:rPr lang="fr-FR" dirty="0" smtClean="0"/>
              <a:t>5 ans en Médecine interne et spécialités chirurgicales</a:t>
            </a:r>
          </a:p>
          <a:p>
            <a:pPr lvl="1"/>
            <a:r>
              <a:rPr lang="fr-FR" dirty="0" smtClean="0"/>
              <a:t>Enseignements interrégionaux (validation interrégionale)</a:t>
            </a:r>
          </a:p>
          <a:p>
            <a:pPr lvl="1"/>
            <a:r>
              <a:rPr lang="fr-FR" dirty="0" smtClean="0"/>
              <a:t>Validation inter régionale des enseignements</a:t>
            </a:r>
          </a:p>
        </p:txBody>
      </p:sp>
    </p:spTree>
    <p:extLst>
      <p:ext uri="{BB962C8B-B14F-4D97-AF65-F5344CB8AC3E}">
        <p14:creationId xmlns:p14="http://schemas.microsoft.com/office/powerpoint/2010/main" val="73891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situation actuelle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Création des DESC</a:t>
            </a:r>
          </a:p>
          <a:p>
            <a:pPr lvl="1"/>
            <a:r>
              <a:rPr lang="fr-FR" dirty="0" smtClean="0"/>
              <a:t>Cancérologie (accessible a toutes les spécialités)</a:t>
            </a:r>
            <a:endParaRPr lang="fr-FR" dirty="0"/>
          </a:p>
          <a:p>
            <a:pPr lvl="1"/>
            <a:r>
              <a:rPr lang="fr-FR" dirty="0" err="1" smtClean="0"/>
              <a:t>Immuno</a:t>
            </a:r>
            <a:r>
              <a:rPr lang="fr-FR" dirty="0" smtClean="0"/>
              <a:t> Allergologie</a:t>
            </a:r>
          </a:p>
          <a:p>
            <a:pPr lvl="1"/>
            <a:r>
              <a:rPr lang="fr-FR" dirty="0" smtClean="0"/>
              <a:t>Infectiologie</a:t>
            </a:r>
          </a:p>
          <a:p>
            <a:pPr lvl="1"/>
            <a:r>
              <a:rPr lang="fr-FR" dirty="0" smtClean="0"/>
              <a:t>Réanimation médicale</a:t>
            </a:r>
          </a:p>
          <a:p>
            <a:pPr marL="457200" lvl="1" indent="0">
              <a:buNone/>
            </a:pPr>
            <a:r>
              <a:rPr lang="fr-FR" dirty="0" smtClean="0"/>
              <a:t>Le principe</a:t>
            </a:r>
          </a:p>
          <a:p>
            <a:pPr lvl="1"/>
            <a:r>
              <a:rPr lang="fr-FR" dirty="0" smtClean="0"/>
              <a:t>2 semestres pendant l’internat dans des services </a:t>
            </a:r>
            <a:r>
              <a:rPr lang="fr-FR" dirty="0" err="1" smtClean="0"/>
              <a:t>validants</a:t>
            </a:r>
            <a:r>
              <a:rPr lang="fr-FR" dirty="0" smtClean="0"/>
              <a:t> (radiothérapie obligatoire)</a:t>
            </a:r>
          </a:p>
          <a:p>
            <a:pPr lvl="1"/>
            <a:r>
              <a:rPr lang="fr-FR" dirty="0" smtClean="0"/>
              <a:t>2 semestres en post internat</a:t>
            </a:r>
          </a:p>
          <a:p>
            <a:pPr lvl="1"/>
            <a:r>
              <a:rPr lang="fr-FR" dirty="0"/>
              <a:t>Enseignements </a:t>
            </a:r>
            <a:r>
              <a:rPr lang="fr-FR" dirty="0" smtClean="0"/>
              <a:t>sur plusieurs inter régions</a:t>
            </a:r>
            <a:endParaRPr lang="fr-FR" dirty="0"/>
          </a:p>
          <a:p>
            <a:pPr lvl="1"/>
            <a:r>
              <a:rPr lang="fr-FR" dirty="0"/>
              <a:t>Validation inter régionale des enseignements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7203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situation actuelle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Post internat</a:t>
            </a:r>
          </a:p>
          <a:p>
            <a:pPr lvl="1"/>
            <a:r>
              <a:rPr lang="fr-FR" dirty="0" smtClean="0"/>
              <a:t>Chef de clinique-Assistant des hôpitaux (2ans +1+1)</a:t>
            </a:r>
          </a:p>
          <a:p>
            <a:pPr lvl="1"/>
            <a:r>
              <a:rPr lang="fr-FR" dirty="0" smtClean="0"/>
              <a:t>Assistant spécialiste  (2 ans)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 smtClean="0"/>
              <a:t>Mais beaucoup de postes de CCA ont disparu, d’autre part demande des internes en chirurgie d’un post internat</a:t>
            </a:r>
          </a:p>
        </p:txBody>
      </p:sp>
    </p:spTree>
    <p:extLst>
      <p:ext uri="{BB962C8B-B14F-4D97-AF65-F5344CB8AC3E}">
        <p14:creationId xmlns:p14="http://schemas.microsoft.com/office/powerpoint/2010/main" val="26976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situation actuelle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Situation des DESC de 1984-1998</a:t>
            </a:r>
          </a:p>
          <a:p>
            <a:pPr lvl="1"/>
            <a:r>
              <a:rPr lang="fr-FR" dirty="0" smtClean="0"/>
              <a:t>Cancérologie accessible uniquement par les DESC</a:t>
            </a:r>
            <a:endParaRPr lang="fr-FR" dirty="0"/>
          </a:p>
          <a:p>
            <a:pPr lvl="1"/>
            <a:r>
              <a:rPr lang="fr-FR" dirty="0" smtClean="0"/>
              <a:t>Organisation des DESC variable selon les universités, pour certaines aucune organisation jusqu’en 1988</a:t>
            </a:r>
            <a:endParaRPr lang="fr-FR" dirty="0"/>
          </a:p>
          <a:p>
            <a:r>
              <a:rPr lang="fr-FR" dirty="0" smtClean="0"/>
              <a:t>En 1998</a:t>
            </a:r>
          </a:p>
          <a:p>
            <a:pPr lvl="1"/>
            <a:r>
              <a:rPr lang="fr-FR" dirty="0" smtClean="0"/>
              <a:t>Création du DES d’Oncologie avec 2 sous spécialités</a:t>
            </a:r>
          </a:p>
          <a:p>
            <a:pPr lvl="2"/>
            <a:r>
              <a:rPr lang="fr-FR" dirty="0" smtClean="0"/>
              <a:t>Oncologie médicale</a:t>
            </a:r>
          </a:p>
          <a:p>
            <a:pPr lvl="2"/>
            <a:r>
              <a:rPr lang="fr-FR" dirty="0" smtClean="0"/>
              <a:t>Oncologie radiothérapie</a:t>
            </a:r>
          </a:p>
        </p:txBody>
      </p:sp>
    </p:spTree>
    <p:extLst>
      <p:ext uri="{BB962C8B-B14F-4D97-AF65-F5344CB8AC3E}">
        <p14:creationId xmlns:p14="http://schemas.microsoft.com/office/powerpoint/2010/main" val="40698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situation actuelle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703203"/>
              </p:ext>
            </p:extLst>
          </p:nvPr>
        </p:nvGraphicFramePr>
        <p:xfrm>
          <a:off x="1763688" y="1397000"/>
          <a:ext cx="5256584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Semestre 1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Semestre 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Semestre 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Semestre </a:t>
                      </a:r>
                      <a:r>
                        <a:rPr lang="fr-FR" baseline="0" dirty="0" smtClean="0"/>
                        <a:t> 4</a:t>
                      </a:r>
                      <a:endParaRPr lang="fr-FR" dirty="0" smtClean="0"/>
                    </a:p>
                  </a:txBody>
                  <a:tcPr/>
                </a:tc>
              </a:tr>
              <a:tr h="18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Semestre </a:t>
                      </a:r>
                      <a:r>
                        <a:rPr lang="fr-FR" baseline="0" dirty="0" smtClean="0"/>
                        <a:t> 5</a:t>
                      </a:r>
                      <a:endParaRPr lang="fr-F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Semestre 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</a:rPr>
                        <a:t> 6  semestre 1 DESC</a:t>
                      </a:r>
                      <a:endParaRPr lang="fr-FR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Semestre </a:t>
                      </a:r>
                      <a:r>
                        <a:rPr lang="fr-FR" baseline="0" dirty="0" smtClean="0"/>
                        <a:t> 7</a:t>
                      </a:r>
                      <a:endParaRPr lang="fr-F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Semestre 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</a:rPr>
                        <a:t> 8  semestre  2 DESC</a:t>
                      </a:r>
                      <a:endParaRPr lang="fr-FR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535815"/>
              </p:ext>
            </p:extLst>
          </p:nvPr>
        </p:nvGraphicFramePr>
        <p:xfrm>
          <a:off x="1763688" y="5085184"/>
          <a:ext cx="52565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bg1"/>
                          </a:solidFill>
                        </a:rPr>
                        <a:t>Semestre 1 post internat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Semestre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</a:rPr>
                        <a:t> 2 post internat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23770" y="6372036"/>
            <a:ext cx="431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Semestres DESC dans service agréé, validant</a:t>
            </a:r>
            <a:endParaRPr lang="fr-FR" dirty="0"/>
          </a:p>
        </p:txBody>
      </p:sp>
      <p:sp>
        <p:nvSpPr>
          <p:cNvPr id="3" name="Accolade fermante 2"/>
          <p:cNvSpPr/>
          <p:nvPr/>
        </p:nvSpPr>
        <p:spPr>
          <a:xfrm>
            <a:off x="7164288" y="1340768"/>
            <a:ext cx="288032" cy="29523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ccolade fermante 6"/>
          <p:cNvSpPr/>
          <p:nvPr/>
        </p:nvSpPr>
        <p:spPr>
          <a:xfrm>
            <a:off x="7092280" y="5013176"/>
            <a:ext cx="425152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740351" y="2642498"/>
            <a:ext cx="934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internat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668344" y="5224554"/>
            <a:ext cx="13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Post internat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514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890</Words>
  <Application>Microsoft Office PowerPoint</Application>
  <PresentationFormat>Affichage à l'écran (4:3)</PresentationFormat>
  <Paragraphs>165</Paragraphs>
  <Slides>23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La compétence particulière en Oncologie thoracique : La situation en France</vt:lpstr>
      <vt:lpstr>Présentation PowerPoint</vt:lpstr>
      <vt:lpstr>Présentation PowerPoint</vt:lpstr>
      <vt:lpstr>Les études médicales</vt:lpstr>
      <vt:lpstr>La situation actuelle</vt:lpstr>
      <vt:lpstr>La situation actuelle</vt:lpstr>
      <vt:lpstr>La situation actuelle</vt:lpstr>
      <vt:lpstr>La situation actuelle</vt:lpstr>
      <vt:lpstr>La situation actuelle</vt:lpstr>
      <vt:lpstr>La situation actuelle</vt:lpstr>
      <vt:lpstr>La situation actuelle</vt:lpstr>
      <vt:lpstr>DESC</vt:lpstr>
      <vt:lpstr>Enquète 2014 : post internat </vt:lpstr>
      <vt:lpstr>La situation actuelle</vt:lpstr>
      <vt:lpstr>Le projet de réforme</vt:lpstr>
      <vt:lpstr>3 phases de formation du futur DES et l’évaluation</vt:lpstr>
      <vt:lpstr>Enseignements du nouveau DES</vt:lpstr>
      <vt:lpstr>DES de Pneumologie  (4 ans)</vt:lpstr>
      <vt:lpstr>Le DES de pneumologie</vt:lpstr>
      <vt:lpstr>Options et FST </vt:lpstr>
      <vt:lpstr>Présentation PowerPoint</vt:lpstr>
      <vt:lpstr>Présentation PowerPoint</vt:lpstr>
      <vt:lpstr>Réforme du DES 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denis</dc:creator>
  <cp:lastModifiedBy>jpsculier</cp:lastModifiedBy>
  <cp:revision>40</cp:revision>
  <dcterms:created xsi:type="dcterms:W3CDTF">2015-11-27T18:24:45Z</dcterms:created>
  <dcterms:modified xsi:type="dcterms:W3CDTF">2016-05-05T05:54:32Z</dcterms:modified>
</cp:coreProperties>
</file>